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453" r:id="rId3"/>
    <p:sldId id="486" r:id="rId4"/>
    <p:sldId id="266" r:id="rId5"/>
    <p:sldId id="454" r:id="rId6"/>
    <p:sldId id="455" r:id="rId7"/>
    <p:sldId id="462" r:id="rId8"/>
    <p:sldId id="463" r:id="rId9"/>
    <p:sldId id="456" r:id="rId10"/>
    <p:sldId id="466" r:id="rId11"/>
    <p:sldId id="457" r:id="rId12"/>
    <p:sldId id="459" r:id="rId13"/>
    <p:sldId id="464" r:id="rId14"/>
    <p:sldId id="491" r:id="rId15"/>
    <p:sldId id="460" r:id="rId16"/>
    <p:sldId id="461" r:id="rId17"/>
    <p:sldId id="485" r:id="rId18"/>
    <p:sldId id="263" r:id="rId19"/>
    <p:sldId id="265" r:id="rId20"/>
    <p:sldId id="487" r:id="rId21"/>
    <p:sldId id="488" r:id="rId22"/>
    <p:sldId id="482" r:id="rId23"/>
    <p:sldId id="467" r:id="rId24"/>
    <p:sldId id="489" r:id="rId25"/>
    <p:sldId id="484" r:id="rId26"/>
    <p:sldId id="468" r:id="rId27"/>
    <p:sldId id="469" r:id="rId28"/>
    <p:sldId id="490" r:id="rId29"/>
    <p:sldId id="470" r:id="rId30"/>
    <p:sldId id="471" r:id="rId31"/>
    <p:sldId id="465" r:id="rId32"/>
    <p:sldId id="472" r:id="rId33"/>
    <p:sldId id="473" r:id="rId34"/>
    <p:sldId id="474" r:id="rId35"/>
    <p:sldId id="476" r:id="rId36"/>
    <p:sldId id="475" r:id="rId37"/>
    <p:sldId id="477" r:id="rId38"/>
    <p:sldId id="478" r:id="rId39"/>
    <p:sldId id="483" r:id="rId40"/>
    <p:sldId id="479" r:id="rId41"/>
    <p:sldId id="480" r:id="rId42"/>
    <p:sldId id="481" r:id="rId43"/>
    <p:sldId id="492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9" autoAdjust="0"/>
    <p:restoredTop sz="83363"/>
  </p:normalViewPr>
  <p:slideViewPr>
    <p:cSldViewPr>
      <p:cViewPr varScale="1">
        <p:scale>
          <a:sx n="79" d="100"/>
          <a:sy n="79" d="100"/>
        </p:scale>
        <p:origin x="152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 each response as you would a results statement in a journal publication.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3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06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55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about minimizing residuals.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Calculate number of pairwise comparisons: </a:t>
            </a:r>
          </a:p>
          <a:p>
            <a:r>
              <a:rPr lang="en-US" dirty="0"/>
              <a:t>https://</a:t>
            </a:r>
            <a:r>
              <a:rPr lang="en-US" dirty="0" err="1"/>
              <a:t>psych.unl.edu</a:t>
            </a:r>
            <a:r>
              <a:rPr lang="en-US" dirty="0"/>
              <a:t>/</a:t>
            </a:r>
            <a:r>
              <a:rPr lang="en-US" dirty="0" err="1"/>
              <a:t>psycrs</a:t>
            </a:r>
            <a:r>
              <a:rPr lang="en-US" dirty="0"/>
              <a:t>/</a:t>
            </a:r>
            <a:r>
              <a:rPr lang="en-US" dirty="0" err="1"/>
              <a:t>handcomp</a:t>
            </a:r>
            <a:r>
              <a:rPr lang="en-US" dirty="0"/>
              <a:t>/</a:t>
            </a:r>
            <a:r>
              <a:rPr lang="en-US" dirty="0" err="1"/>
              <a:t>hclsdhsd.pdf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Good practice to calc </a:t>
            </a:r>
            <a:r>
              <a:rPr lang="en-US" dirty="0" err="1"/>
              <a:t>emmean</a:t>
            </a:r>
            <a:r>
              <a:rPr lang="en-US" dirty="0"/>
              <a:t> as working with more complex models won’t change procedure.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8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ddit.com/r/dataisbeautiful/comments/xeo0lk/visualizing_the_sum_of_squares_and_r&#178;_calculation/?utm_source=share&amp;utm_medium=web2x&amp;context=3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ijqfllOq6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Chapter 5</a:t>
            </a:r>
            <a:br>
              <a:rPr lang="en-US" dirty="0"/>
            </a:br>
            <a:r>
              <a:rPr lang="en-US" dirty="0"/>
              <a:t>Linear Models</a:t>
            </a:r>
            <a:r>
              <a:rPr lang="en-US"/>
              <a:t>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 dirty="0"/>
              <a:t>)   #produces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overall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E3671-824E-E146-A123-40087AEB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856356"/>
            <a:ext cx="6273800" cy="46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E2EF-C94B-6F74-4D0A-64E366A04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Sums of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4E9C8-D938-DB18-5C50-56773E198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Cool video</a:t>
            </a:r>
            <a:r>
              <a:rPr lang="en-US" dirty="0"/>
              <a:t> showing sums of squares for linear 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399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/>
              <a:t>) </a:t>
            </a:r>
            <a:r>
              <a:rPr lang="en-US" sz="2400" dirty="0"/>
              <a:t>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7695-9AE0-104E-8DCC-43EBD228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Using Coefficients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E6AA-2DB0-EE43-95E6-C106BE37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we have an equation for a line of best fit (from the coefficients table), how would we use the equation to predict new values of X?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#new value of </a:t>
            </a:r>
            <a:r>
              <a:rPr lang="en-US" dirty="0" err="1"/>
              <a:t>soil.moisture.content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new &lt;- </a:t>
            </a:r>
            <a:r>
              <a:rPr lang="en-US" dirty="0" err="1">
                <a:solidFill>
                  <a:srgbClr val="FF0000"/>
                </a:solidFill>
              </a:rPr>
              <a:t>data.frame</a:t>
            </a:r>
            <a:r>
              <a:rPr lang="en-US" dirty="0"/>
              <a:t>(</a:t>
            </a:r>
            <a:r>
              <a:rPr lang="en-US" dirty="0" err="1"/>
              <a:t>soil.moisture.content</a:t>
            </a:r>
            <a:r>
              <a:rPr lang="en-US" dirty="0"/>
              <a:t>=c(1.75))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predict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new)</a:t>
            </a:r>
          </a:p>
          <a:p>
            <a:pPr marL="0" indent="0">
              <a:buNone/>
            </a:pPr>
            <a:r>
              <a:rPr lang="en-US" dirty="0"/>
              <a:t>#41.66015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BF202-8282-8C48-8ECC-C4C2CB429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886200"/>
            <a:ext cx="2895600" cy="2895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6F779B-BBB2-D540-9632-5CC925862FEA}"/>
              </a:ext>
            </a:extLst>
          </p:cNvPr>
          <p:cNvCxnSpPr/>
          <p:nvPr/>
        </p:nvCxnSpPr>
        <p:spPr>
          <a:xfrm>
            <a:off x="5867400" y="3048000"/>
            <a:ext cx="1066800" cy="3048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85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5242E-D62B-BB9C-8AB5-83EDAC0626E6}"/>
              </a:ext>
            </a:extLst>
          </p:cNvPr>
          <p:cNvSpPr txBox="1"/>
          <p:nvPr/>
        </p:nvSpPr>
        <p:spPr>
          <a:xfrm>
            <a:off x="381000" y="6396195"/>
            <a:ext cx="70083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r>
              <a:rPr lang="en-US" sz="2400" dirty="0"/>
              <a:t>These models share a common framework for estimation (</a:t>
            </a:r>
            <a:r>
              <a:rPr lang="en-US" sz="2400" dirty="0">
                <a:solidFill>
                  <a:srgbClr val="00B050"/>
                </a:solidFill>
              </a:rPr>
              <a:t>least squares</a:t>
            </a:r>
            <a:r>
              <a:rPr lang="en-US" sz="2400" dirty="0"/>
              <a:t>) and a common set of assumptions, centered around the idea of normally distributed residuals.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1E04-82BB-AB4B-B7FE-F9205888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Regression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3F279-DC76-8F44-A701-107CAACC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39762"/>
            <a:ext cx="8229600" cy="614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1. Using </a:t>
            </a:r>
            <a:r>
              <a:rPr lang="en-US" sz="2400" i="1" dirty="0">
                <a:solidFill>
                  <a:srgbClr val="0432FF"/>
                </a:solidFill>
              </a:rPr>
              <a:t>iris</a:t>
            </a:r>
            <a:r>
              <a:rPr lang="en-US" sz="2400" dirty="0"/>
              <a:t> data (built-in to R):</a:t>
            </a:r>
          </a:p>
          <a:p>
            <a:pPr marL="0" indent="0">
              <a:buNone/>
            </a:pPr>
            <a:r>
              <a:rPr lang="en-US" sz="2400" dirty="0"/>
              <a:t>	-petal length to predict petal width (all species combined)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2. Using </a:t>
            </a:r>
            <a:r>
              <a:rPr lang="en-US" sz="2400" i="1" dirty="0">
                <a:solidFill>
                  <a:srgbClr val="0432FF"/>
                </a:solidFill>
              </a:rPr>
              <a:t>penguins</a:t>
            </a:r>
            <a:r>
              <a:rPr lang="en-US" sz="2400" dirty="0"/>
              <a:t> dataset from </a:t>
            </a:r>
            <a:r>
              <a:rPr lang="en-US" sz="2400" i="1" dirty="0" err="1"/>
              <a:t>palmerpenguins</a:t>
            </a:r>
            <a:r>
              <a:rPr lang="en-US" sz="2400" dirty="0"/>
              <a:t> package:</a:t>
            </a:r>
          </a:p>
          <a:p>
            <a:pPr marL="0" indent="0">
              <a:buNone/>
            </a:pPr>
            <a:r>
              <a:rPr lang="en-US" sz="2400" dirty="0"/>
              <a:t>	-flipper length to predict bill length (all species combined)</a:t>
            </a:r>
          </a:p>
          <a:p>
            <a:pPr marL="0" indent="0">
              <a:buNone/>
            </a:pPr>
            <a:r>
              <a:rPr lang="en-US" sz="2400" dirty="0"/>
              <a:t>	-what is the predicted bill length for a penguin with a 200 	mm flipper length?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3. Using the </a:t>
            </a:r>
            <a:r>
              <a:rPr lang="en-US" sz="2400" i="1" dirty="0">
                <a:solidFill>
                  <a:srgbClr val="0432FF"/>
                </a:solidFill>
              </a:rPr>
              <a:t>state.x77 </a:t>
            </a:r>
            <a:r>
              <a:rPr lang="en-US" sz="2400" dirty="0" err="1"/>
              <a:t>dataframe</a:t>
            </a:r>
            <a:r>
              <a:rPr lang="en-US" sz="2400" dirty="0"/>
              <a:t> (built-in to R):</a:t>
            </a:r>
          </a:p>
          <a:p>
            <a:pPr marL="0" indent="0">
              <a:buNone/>
            </a:pPr>
            <a:r>
              <a:rPr lang="en-US" sz="2400" dirty="0"/>
              <a:t>	-create and interpret 2 regression analyses that describe 	</a:t>
            </a:r>
            <a:r>
              <a:rPr lang="en-US" sz="2400" u="sng" dirty="0"/>
              <a:t>meaningful</a:t>
            </a:r>
            <a:r>
              <a:rPr lang="en-US" sz="2400" dirty="0"/>
              <a:t> predictive relationships.</a:t>
            </a:r>
          </a:p>
          <a:p>
            <a:pPr marL="0" indent="0">
              <a:buNone/>
            </a:pPr>
            <a:r>
              <a:rPr lang="en-US" sz="2400" dirty="0"/>
              <a:t> 	-In each analysis, what is the predicted value of the response 	at the mean value of the predictor?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900" dirty="0"/>
              <a:t>Note: run this line of code before starting state.x77 analysis:</a:t>
            </a:r>
          </a:p>
          <a:p>
            <a:pPr marL="0" indent="0">
              <a:buNone/>
            </a:pPr>
            <a:r>
              <a:rPr lang="en-US" sz="1900" b="1" dirty="0"/>
              <a:t>state.x77&lt;- </a:t>
            </a:r>
            <a:r>
              <a:rPr lang="en-US" sz="1900" b="1" dirty="0" err="1"/>
              <a:t>data.frame</a:t>
            </a:r>
            <a:r>
              <a:rPr lang="en-US" sz="1900" b="1" dirty="0"/>
              <a:t>(state.x77)</a:t>
            </a:r>
          </a:p>
          <a:p>
            <a:pPr marL="0" indent="0">
              <a:buNone/>
            </a:pPr>
            <a:r>
              <a:rPr lang="en-US" sz="1900" b="1" dirty="0"/>
              <a:t>?state.x77   </a:t>
            </a:r>
            <a:r>
              <a:rPr lang="en-US" sz="1900" dirty="0"/>
              <a:t>#information describing variables</a:t>
            </a:r>
          </a:p>
          <a:p>
            <a:pPr marL="0" indent="0">
              <a:buNone/>
            </a:pPr>
            <a:r>
              <a:rPr lang="en-US" sz="1900" dirty="0"/>
              <a:t>(the raw data frame has spaces in column names; this fixes that)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B050"/>
                </a:solidFill>
              </a:rPr>
              <a:t>Format each response as you would a results statement in a journal publication.</a:t>
            </a:r>
          </a:p>
        </p:txBody>
      </p:sp>
    </p:spTree>
    <p:extLst>
      <p:ext uri="{BB962C8B-B14F-4D97-AF65-F5344CB8AC3E}">
        <p14:creationId xmlns:p14="http://schemas.microsoft.com/office/powerpoint/2010/main" val="1985852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954D-F90E-7543-9B28-92CC6E70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Not all Correlations are Meaningful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83F57-E3EA-EB46-9C51-AB11A4C57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93991"/>
            <a:ext cx="82296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http://</a:t>
            </a:r>
            <a:r>
              <a:rPr lang="en-US" sz="2400" dirty="0" err="1"/>
              <a:t>www.tylervigen.com</a:t>
            </a:r>
            <a:r>
              <a:rPr lang="en-US" sz="2400" dirty="0"/>
              <a:t>/spurious-correlations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C3169-E8C4-EC4B-8CB8-FD1ABFFB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7238"/>
            <a:ext cx="6158107" cy="2427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E1569-4311-A84C-A483-482E5D6C3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114800"/>
            <a:ext cx="6378499" cy="251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965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daphnia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Daphniagrowth.csv</a:t>
            </a:r>
            <a:r>
              <a:rPr lang="en-US" sz="2400" dirty="0"/>
              <a:t>”)</a:t>
            </a:r>
          </a:p>
          <a:p>
            <a:pPr marL="0" indent="0">
              <a:buNone/>
            </a:pPr>
            <a:r>
              <a:rPr lang="en-US" sz="2400" dirty="0" err="1"/>
              <a:t>daphnia$parasite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as.factor</a:t>
            </a:r>
            <a:r>
              <a:rPr lang="en-US" sz="2400" dirty="0"/>
              <a:t>(</a:t>
            </a:r>
            <a:r>
              <a:rPr lang="en-US" sz="2400" dirty="0" err="1"/>
              <a:t>daphnia$parasite</a:t>
            </a:r>
            <a:r>
              <a:rPr lang="en-US" sz="2400" dirty="0"/>
              <a:t>) </a:t>
            </a:r>
            <a:r>
              <a:rPr lang="en-US" sz="2400" dirty="0">
                <a:solidFill>
                  <a:srgbClr val="00B050"/>
                </a:solidFill>
              </a:rPr>
              <a:t>#forces factor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</a:t>
            </a:r>
            <a:r>
              <a:rPr lang="en-US" b="1" dirty="0"/>
              <a:t>&lt;</a:t>
            </a:r>
            <a:r>
              <a:rPr lang="en-US" b="1" dirty="0" err="1"/>
              <a:t>fct</a:t>
            </a:r>
            <a:r>
              <a:rPr lang="en-US" b="1" dirty="0"/>
              <a:t>&gt;</a:t>
            </a:r>
            <a:r>
              <a:rPr lang="en-US" dirty="0"/>
              <a:t> control, control, control, control, control, control, control, Met...</a:t>
            </a:r>
          </a:p>
          <a:p>
            <a:r>
              <a:rPr lang="en-US" dirty="0"/>
              <a:t>$ rep         &lt;</a:t>
            </a:r>
            <a:r>
              <a:rPr lang="en-US" dirty="0" err="1"/>
              <a:t>int</a:t>
            </a:r>
            <a:r>
              <a:rPr lang="en-US" dirty="0"/>
              <a:t>&gt; 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 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23" y="88595"/>
            <a:ext cx="1217277" cy="13888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FB2681-39CE-624C-A858-A53F686EFDCA}"/>
              </a:ext>
            </a:extLst>
          </p:cNvPr>
          <p:cNvSpPr txBox="1"/>
          <p:nvPr/>
        </p:nvSpPr>
        <p:spPr>
          <a:xfrm>
            <a:off x="1472317" y="5998449"/>
            <a:ext cx="622388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Remember that </a:t>
            </a:r>
            <a:r>
              <a:rPr lang="en-US" b="1" dirty="0"/>
              <a:t>$</a:t>
            </a:r>
            <a:r>
              <a:rPr lang="en-US" dirty="0"/>
              <a:t> refers to a column within a specific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51592E1-C4CF-454F-8AC0-4AEB23828055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393259" y="5943601"/>
            <a:ext cx="1079058" cy="239515"/>
          </a:xfrm>
          <a:prstGeom prst="bentConnector3">
            <a:avLst>
              <a:gd name="adj1" fmla="val 99724"/>
            </a:avLst>
          </a:prstGeom>
          <a:ln>
            <a:solidFill>
              <a:srgbClr val="0432F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2ED3-40A0-124F-A2D0-82B1E56C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19"/>
            <a:ext cx="8229600" cy="944562"/>
          </a:xfrm>
        </p:spPr>
        <p:txBody>
          <a:bodyPr/>
          <a:lstStyle/>
          <a:p>
            <a:r>
              <a:rPr lang="en-US" dirty="0"/>
              <a:t>Dig a little deeper…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41710-61B1-4A4B-A9BF-87FF25221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7081"/>
            <a:ext cx="8229600" cy="56061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Use </a:t>
            </a:r>
            <a:r>
              <a:rPr lang="en-US" sz="2000" i="1" dirty="0" err="1"/>
              <a:t>BaseR</a:t>
            </a:r>
            <a:r>
              <a:rPr lang="en-US" sz="2000" dirty="0"/>
              <a:t> notation to find out more about the </a:t>
            </a:r>
            <a:r>
              <a:rPr lang="en-US" sz="2000" dirty="0" err="1"/>
              <a:t>dataframe</a:t>
            </a:r>
            <a:r>
              <a:rPr lang="en-US" sz="2000" dirty="0"/>
              <a:t>. Commands below assume that the import sees ‘parasite’ variable as a factor. Three ways to do this:</a:t>
            </a:r>
          </a:p>
          <a:p>
            <a:pPr marL="0" indent="0">
              <a:buNone/>
            </a:pPr>
            <a:r>
              <a:rPr lang="en-US" sz="2000" dirty="0"/>
              <a:t>	-Manually change ‘parasite’ variable to be a factor (already did this),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-Click </a:t>
            </a:r>
            <a:r>
              <a:rPr lang="en-US" sz="2000" dirty="0">
                <a:solidFill>
                  <a:srgbClr val="0432FF"/>
                </a:solidFill>
              </a:rPr>
              <a:t>‘strings as factors’</a:t>
            </a:r>
            <a:r>
              <a:rPr lang="en-US" sz="2000" dirty="0"/>
              <a:t> box when importing dataset via dialog box,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</a:t>
            </a:r>
            <a:r>
              <a:rPr lang="en-US" sz="2000" dirty="0" err="1">
                <a:solidFill>
                  <a:srgbClr val="0432FF"/>
                </a:solidFill>
              </a:rPr>
              <a:t>stringsAsFactors</a:t>
            </a:r>
            <a:r>
              <a:rPr lang="en-US" sz="2000" dirty="0">
                <a:solidFill>
                  <a:srgbClr val="0432FF"/>
                </a:solidFill>
              </a:rPr>
              <a:t> = TRUE </a:t>
            </a:r>
            <a:r>
              <a:rPr lang="en-US" sz="2000" dirty="0"/>
              <a:t>as argument when importing programmatically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nlevels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4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"control"                   		"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"</a:t>
            </a:r>
          </a:p>
          <a:p>
            <a:pPr marL="0" indent="0">
              <a:buNone/>
            </a:pPr>
            <a:r>
              <a:rPr lang="en-US" sz="2000" dirty="0"/>
              <a:t>[3] "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"      	"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"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unique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control                   		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[3] 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      		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       </a:t>
            </a:r>
          </a:p>
          <a:p>
            <a:pPr marL="0" indent="0">
              <a:buNone/>
            </a:pPr>
            <a:r>
              <a:rPr lang="en-US" sz="2000" dirty="0"/>
              <a:t>4 Levels: control 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 ... 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023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80B8-9ECA-8540-9AAB-1121F00A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Daphnia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0CF67-F04A-AC42-9604-AC0085EF6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question we are asking focuses on water flea growth rates and has two parts.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we are asking generally whether parasites alter growth rates. (</a:t>
            </a:r>
            <a:r>
              <a:rPr lang="en-US" dirty="0">
                <a:solidFill>
                  <a:srgbClr val="0432FF"/>
                </a:solidFill>
              </a:rPr>
              <a:t>differences overall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Second, because it is a well-replicated and designed experiment, we can also ask whether each of three parasites reduces growth, compared with</a:t>
            </a:r>
          </a:p>
          <a:p>
            <a:pPr marL="0" indent="0">
              <a:buNone/>
            </a:pPr>
            <a:r>
              <a:rPr lang="en-US" dirty="0"/>
              <a:t>a control, no parasite treatment. (</a:t>
            </a:r>
            <a:r>
              <a:rPr lang="en-US" dirty="0">
                <a:solidFill>
                  <a:srgbClr val="0432FF"/>
                </a:solidFill>
              </a:rPr>
              <a:t>pairwise differences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D8-61CB-5749-A47E-F73B8CA3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76200"/>
            <a:ext cx="12021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9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247168" y="3962400"/>
            <a:ext cx="3846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have some context for how much each different parasite species effects the growth rate of </a:t>
            </a:r>
            <a:r>
              <a:rPr lang="en-US" sz="2000" i="1" dirty="0"/>
              <a:t>Daphnia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4351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D7E5-137C-7048-BABB-FD26B228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6A7BA-3462-5343-B5F8-F2FE7B95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78" y="1905000"/>
            <a:ext cx="5134043" cy="386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2BBA2-5548-D74A-83DB-50D5F907AA31}"/>
              </a:ext>
            </a:extLst>
          </p:cNvPr>
          <p:cNvSpPr txBox="1"/>
          <p:nvPr/>
        </p:nvSpPr>
        <p:spPr>
          <a:xfrm>
            <a:off x="3657600" y="6019800"/>
            <a:ext cx="3162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Predictor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D712-8200-3C4B-8255-402F6F750A11}"/>
              </a:ext>
            </a:extLst>
          </p:cNvPr>
          <p:cNvSpPr txBox="1"/>
          <p:nvPr/>
        </p:nvSpPr>
        <p:spPr>
          <a:xfrm rot="16200000">
            <a:off x="-253785" y="3209258"/>
            <a:ext cx="3225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70803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071154"/>
            <a:ext cx="4417661" cy="440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13724" y="6438426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6420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6420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C8DE62F-6513-EC4B-BD74-D48BEC894E8C}"/>
              </a:ext>
            </a:extLst>
          </p:cNvPr>
          <p:cNvSpPr txBox="1">
            <a:spLocks/>
          </p:cNvSpPr>
          <p:nvPr/>
        </p:nvSpPr>
        <p:spPr>
          <a:xfrm>
            <a:off x="0" y="5639357"/>
            <a:ext cx="91440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among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86A48-8C46-E647-AEA4-25B797356D60}"/>
              </a:ext>
            </a:extLst>
          </p:cNvPr>
          <p:cNvSpPr txBox="1"/>
          <p:nvPr/>
        </p:nvSpPr>
        <p:spPr>
          <a:xfrm>
            <a:off x="7714716" y="4191000"/>
            <a:ext cx="1381027" cy="1200329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group means</a:t>
            </a:r>
          </a:p>
          <a:p>
            <a:r>
              <a:rPr lang="en-US" dirty="0">
                <a:solidFill>
                  <a:srgbClr val="0432FF"/>
                </a:solidFill>
              </a:rPr>
              <a:t>differ from the ‘control’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619F7-E796-114B-866B-BFAB755440B9}"/>
              </a:ext>
            </a:extLst>
          </p:cNvPr>
          <p:cNvSpPr txBox="1"/>
          <p:nvPr/>
        </p:nvSpPr>
        <p:spPr>
          <a:xfrm>
            <a:off x="6396815" y="5829214"/>
            <a:ext cx="2518586" cy="923330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this model</a:t>
            </a:r>
          </a:p>
          <a:p>
            <a:r>
              <a:rPr lang="en-US" dirty="0">
                <a:solidFill>
                  <a:srgbClr val="0432FF"/>
                </a:solidFill>
              </a:rPr>
              <a:t>differs from the null model (overall).</a:t>
            </a: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-182562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/>
                  <a:t>Treatment contrasts only tell you pairwise differences </a:t>
                </a:r>
                <a:r>
                  <a:rPr lang="en-US" sz="2600" dirty="0">
                    <a:solidFill>
                      <a:srgbClr val="0432FF"/>
                    </a:solidFill>
                  </a:rPr>
                  <a:t>relative to the control</a:t>
                </a:r>
                <a:r>
                  <a:rPr lang="en-US" sz="2600" dirty="0"/>
                  <a:t>, not pairwise </a:t>
                </a:r>
                <a:r>
                  <a:rPr lang="en-US" sz="2600" dirty="0">
                    <a:solidFill>
                      <a:srgbClr val="0432FF"/>
                    </a:solidFill>
                  </a:rPr>
                  <a:t>comparisons among all groups</a:t>
                </a:r>
                <a:r>
                  <a:rPr lang="en-US" sz="2600" dirty="0"/>
                  <a:t>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Important because we might want to distinguish among groups (other than relative to control)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But doing a bunch of t-tests of pairwise comparisons increases our </a:t>
                </a:r>
                <a:r>
                  <a:rPr lang="en-US" sz="2600" dirty="0">
                    <a:solidFill>
                      <a:srgbClr val="0432FF"/>
                    </a:solidFill>
                  </a:rPr>
                  <a:t>family-wise error rate</a:t>
                </a:r>
                <a:r>
                  <a:rPr lang="en-US" sz="2600" dirty="0"/>
                  <a:t>, and alpha=0.05 is no longer the correct threshold for comparison. (Type 1 Error Rate where 1 of 20 comparisons erroneously reject null hypothesis)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Probability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1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2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3 </a:t>
                </a:r>
                <a:r>
                  <a:rPr lang="en-US" sz="2600" dirty="0"/>
                  <a:t>=</a:t>
                </a:r>
                <a:r>
                  <a:rPr lang="en-US" sz="2600" baseline="-250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bar>
                  </m:oMath>
                </a14:m>
                <a:r>
                  <a:rPr lang="en-US" sz="2600" baseline="-25000" dirty="0"/>
                  <a:t> </a:t>
                </a:r>
                <a:r>
                  <a:rPr lang="en-US" sz="2600" dirty="0"/>
                  <a:t>is 0.95</a:t>
                </a:r>
                <a:r>
                  <a:rPr lang="en-US" sz="2600" baseline="30000" dirty="0"/>
                  <a:t>6</a:t>
                </a:r>
                <a:r>
                  <a:rPr lang="en-US" sz="2600" dirty="0"/>
                  <a:t> = 0.74; requires six t-tests to compare all combinations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Therefore, the probability of incorrectly rejecting at least 1 of these is 0.26 (Type I Error)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  <a:blipFill>
                <a:blip r:embed="rId3"/>
                <a:stretch>
                  <a:fillRect l="-616" t="-2186" r="-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5306561"/>
            <a:ext cx="4696937" cy="14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For 4 groups being compared = 6 possible comparisons;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-1)/2, where </a:t>
            </a:r>
            <a:r>
              <a:rPr lang="en-US" i="1" dirty="0"/>
              <a:t>k</a:t>
            </a:r>
            <a:r>
              <a:rPr lang="en-US" dirty="0"/>
              <a:t> is the number of groups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Bonferroni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0432FF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>
                <a:solidFill>
                  <a:srgbClr val="7030A0"/>
                </a:solidFill>
              </a:rPr>
              <a:t>emmeans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pairs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64008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685800" y="4191000"/>
            <a:ext cx="7086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32FF"/>
                </a:solidFill>
              </a:rPr>
              <a:t>EM means </a:t>
            </a:r>
            <a:r>
              <a:rPr lang="en-US" sz="2400" dirty="0"/>
              <a:t>are not always equal to raw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‘adjusted’ based on other effects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simple model with no effects other than growth ~group (no adjustment; means = </a:t>
            </a:r>
            <a:r>
              <a:rPr lang="en-US" sz="2400" dirty="0" err="1"/>
              <a:t>emmeans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2920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GLM: Comparing Regression Coefficients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5" imgW="990600" imgH="215900" progId="Equation.3">
                  <p:embed/>
                </p:oleObj>
              </mc:Choice>
              <mc:Fallback>
                <p:oleObj name="Equation" r:id="rId5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>
                <a:solidFill>
                  <a:srgbClr val="7030A0"/>
                </a:solidFill>
              </a:rPr>
              <a:t>multcomp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Provides a</a:t>
            </a:r>
            <a:r>
              <a:rPr lang="en-US" sz="2400" dirty="0">
                <a:solidFill>
                  <a:srgbClr val="C00000"/>
                </a:solidFill>
              </a:rPr>
              <a:t> 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multcomp</a:t>
            </a:r>
            <a:r>
              <a:rPr lang="en-US" sz="2400" dirty="0"/>
              <a:t>::</a:t>
            </a:r>
            <a:r>
              <a:rPr lang="en-US" sz="2400" dirty="0" err="1">
                <a:solidFill>
                  <a:srgbClr val="C00000"/>
                </a:solidFill>
              </a:rPr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Visual aid to help symbolize differences among groups using a shared letter or number; shared symbol=not sig.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435123" y="39400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differed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data (boxplot)</a:t>
            </a:r>
          </a:p>
          <a:p>
            <a:pPr lvl="1"/>
            <a:r>
              <a:rPr lang="en-US" dirty="0"/>
              <a:t>overall effect</a:t>
            </a:r>
          </a:p>
          <a:p>
            <a:pPr lvl="1"/>
            <a:r>
              <a:rPr lang="en-US" dirty="0"/>
              <a:t>pairwise effects</a:t>
            </a:r>
          </a:p>
          <a:p>
            <a:pPr lvl="1"/>
            <a:r>
              <a:rPr lang="en-US" u="sng" dirty="0"/>
              <a:t>Bonus</a:t>
            </a:r>
            <a:r>
              <a:rPr lang="en-US" dirty="0"/>
              <a:t>: bar chart with means +/- SE bars (hint,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16" y="4551070"/>
            <a:ext cx="3352800" cy="223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1100"/>
            <a:ext cx="358140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3D2E-8471-EA4F-8271-EA0FAA63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for Omega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627E-2671-7044-8BE0-BA352149D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5562600" cy="5105400"/>
          </a:xfrm>
        </p:spPr>
        <p:txBody>
          <a:bodyPr/>
          <a:lstStyle/>
          <a:p>
            <a:r>
              <a:rPr lang="en-US" u="sng" dirty="0"/>
              <a:t>Bonus</a:t>
            </a:r>
            <a:r>
              <a:rPr lang="en-US" dirty="0"/>
              <a:t>: bar chart or point chart with means +/- SE bars.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  <a:p>
            <a:endParaRPr lang="en-US" dirty="0"/>
          </a:p>
          <a:p>
            <a:r>
              <a:rPr lang="en-US" dirty="0"/>
              <a:t>Review Beckerman et al. Section 3.7 for examples.</a:t>
            </a:r>
          </a:p>
          <a:p>
            <a:endParaRPr lang="en-US" dirty="0"/>
          </a:p>
          <a:p>
            <a:r>
              <a:rPr lang="en-US" dirty="0"/>
              <a:t>Look ahead to Beckerman et al. Section 6.2.8 for other examples.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19B4F-3C8D-5D4B-B162-64F02E2BC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1447800"/>
            <a:ext cx="310444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8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4038600" y="3657600"/>
            <a:ext cx="4191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~15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8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364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</a:t>
            </a:r>
            <a:r>
              <a:rPr lang="en-US" dirty="0" err="1"/>
              <a:t>ggplot</a:t>
            </a:r>
            <a:r>
              <a:rPr lang="en-US" dirty="0"/>
              <a:t>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</a:t>
            </a:r>
            <a:r>
              <a:rPr lang="en-US" sz="2400" i="1" dirty="0"/>
              <a:t>Fit a linear model, where we hypothesize that plant growth rate </a:t>
            </a:r>
            <a:r>
              <a:rPr lang="en-US" sz="2400" i="1" dirty="0">
                <a:solidFill>
                  <a:srgbClr val="0432FF"/>
                </a:solidFill>
              </a:rPr>
              <a:t>is a function of </a:t>
            </a:r>
            <a:r>
              <a:rPr lang="en-US" sz="2400" i="1" dirty="0"/>
              <a:t>soil moisture content, using the variables from the </a:t>
            </a:r>
            <a:r>
              <a:rPr lang="en-US" sz="2400" i="1" dirty="0" err="1"/>
              <a:t>plant_gr</a:t>
            </a:r>
            <a:r>
              <a:rPr lang="en-US" sz="2400" i="1" dirty="0"/>
              <a:t> data frame</a:t>
            </a:r>
            <a:r>
              <a:rPr lang="en-US" sz="2400" dirty="0"/>
              <a:t>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 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10311</TotalTime>
  <Words>4325</Words>
  <Application>Microsoft Macintosh PowerPoint</Application>
  <PresentationFormat>On-screen Show (4:3)</PresentationFormat>
  <Paragraphs>499</Paragraphs>
  <Slides>43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Cambria Math</vt:lpstr>
      <vt:lpstr>Lucida Grande</vt:lpstr>
      <vt:lpstr>Office Theme</vt:lpstr>
      <vt:lpstr>Equation</vt:lpstr>
      <vt:lpstr>Chapter 5 Linear Models: Regression</vt:lpstr>
      <vt:lpstr>Linear Models</vt:lpstr>
      <vt:lpstr>Least Squares Estimation</vt:lpstr>
      <vt:lpstr>GLM: Comparing Regression Coefficients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Visualizing Sums of Squares</vt:lpstr>
      <vt:lpstr>Model Interpretation</vt:lpstr>
      <vt:lpstr>PowerPoint Presentation</vt:lpstr>
      <vt:lpstr>Using Coefficients for Prediction</vt:lpstr>
      <vt:lpstr>Another Example</vt:lpstr>
      <vt:lpstr>r2 = coefficient of determination</vt:lpstr>
      <vt:lpstr>Regression Practice</vt:lpstr>
      <vt:lpstr>Not all Correlations are Meaningful</vt:lpstr>
      <vt:lpstr>Chapter 5 Linear Models: ANOVA</vt:lpstr>
      <vt:lpstr>One-Way ANOVA</vt:lpstr>
      <vt:lpstr>Dig a little deeper…</vt:lpstr>
      <vt:lpstr>Daphnia Example</vt:lpstr>
      <vt:lpstr>First plot the data</vt:lpstr>
      <vt:lpstr>PowerPoint Presentation</vt:lpstr>
      <vt:lpstr>Calculating means with dplyr</vt:lpstr>
      <vt:lpstr>Construct Linear Model</vt:lpstr>
      <vt:lpstr>Evaluate the Linear Model</vt:lpstr>
      <vt:lpstr>Null Hypothesis in ANOVA: all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PowerPoint Presentation</vt:lpstr>
      <vt:lpstr>Practice Example</vt:lpstr>
      <vt:lpstr>Bar Chart for Omega Example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648</cp:revision>
  <cp:lastPrinted>2018-11-19T21:23:19Z</cp:lastPrinted>
  <dcterms:created xsi:type="dcterms:W3CDTF">2013-09-18T21:00:03Z</dcterms:created>
  <dcterms:modified xsi:type="dcterms:W3CDTF">2022-10-31T21:52:06Z</dcterms:modified>
  <cp:category/>
</cp:coreProperties>
</file>